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胚胎原位杂交检测基因的时空表达模式</a:t>
            </a:r>
            <a:endParaRPr lang="en-US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5. </a:t>
            </a: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洗脱和显色</a:t>
            </a:r>
            <a:endParaRPr lang="en-US" altLang="zh-CN" b="1" dirty="0" smtClean="0">
              <a:solidFill>
                <a:schemeClr val="accent2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 dirty="0" smtClean="0"/>
              <a:t>吸出抗体，用</a:t>
            </a:r>
            <a:r>
              <a:rPr lang="en-US" altLang="zh-CN" b="1" dirty="0" smtClean="0"/>
              <a:t>MAB </a:t>
            </a:r>
            <a:r>
              <a:rPr lang="zh-CN" altLang="en-US" b="1" dirty="0" smtClean="0"/>
              <a:t>洗脱胚胎至少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次，每次</a:t>
            </a:r>
            <a:r>
              <a:rPr lang="en-US" altLang="zh-CN" b="1" dirty="0" smtClean="0"/>
              <a:t>30 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min</a:t>
            </a:r>
          </a:p>
          <a:p>
            <a:endParaRPr lang="en-US" altLang="zh-CN" b="1" dirty="0" smtClean="0"/>
          </a:p>
          <a:p>
            <a:r>
              <a:rPr lang="zh-CN" altLang="en-US" b="1" dirty="0" smtClean="0"/>
              <a:t>用</a:t>
            </a:r>
            <a:r>
              <a:rPr lang="en-US" altLang="zh-CN" b="1" dirty="0" smtClean="0"/>
              <a:t>NBT/BCIP </a:t>
            </a:r>
            <a:r>
              <a:rPr lang="zh-CN" altLang="en-US" b="1" dirty="0" smtClean="0"/>
              <a:t>显色，室温，放入暗处，</a:t>
            </a:r>
            <a:r>
              <a:rPr lang="en-US" altLang="zh-CN" b="1" dirty="0" smtClean="0"/>
              <a:t>10 </a:t>
            </a:r>
            <a:r>
              <a:rPr lang="zh-CN" altLang="en-US" b="1" dirty="0" smtClean="0"/>
              <a:t>分钟</a:t>
            </a:r>
            <a:r>
              <a:rPr lang="en-US" altLang="zh-CN" b="1" dirty="0" smtClean="0"/>
              <a:t>- 24 hr  </a:t>
            </a:r>
            <a:r>
              <a:rPr lang="zh-CN" altLang="en-US" b="1" dirty="0" smtClean="0"/>
              <a:t>镜检</a:t>
            </a:r>
            <a:r>
              <a:rPr lang="zh-CN" altLang="en-US" b="1" dirty="0" smtClean="0"/>
              <a:t>观察信号</a:t>
            </a:r>
            <a:endParaRPr lang="en-US" altLang="zh-CN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6.  </a:t>
            </a: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显色终止和观察拍照</a:t>
            </a:r>
            <a:endParaRPr lang="en-US" altLang="zh-CN" b="1" dirty="0" smtClean="0">
              <a:solidFill>
                <a:schemeClr val="accent2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dirty="0" smtClean="0"/>
              <a:t> </a:t>
            </a:r>
            <a:r>
              <a:rPr lang="en-US" altLang="zh-CN" b="1" dirty="0" smtClean="0"/>
              <a:t>PBS </a:t>
            </a:r>
            <a:r>
              <a:rPr lang="zh-CN" altLang="en-US" b="1" dirty="0" smtClean="0"/>
              <a:t>或甲醇终止显色</a:t>
            </a:r>
            <a:endParaRPr lang="en-US" altLang="zh-CN" b="1" dirty="0" smtClean="0"/>
          </a:p>
          <a:p>
            <a:r>
              <a:rPr lang="en-US" altLang="zh-CN" b="1" dirty="0" smtClean="0"/>
              <a:t>PBS</a:t>
            </a:r>
            <a:r>
              <a:rPr lang="zh-CN" altLang="en-US" b="1" dirty="0" smtClean="0"/>
              <a:t>或甘油中观察拍照</a:t>
            </a:r>
            <a:endParaRPr lang="en-US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70768"/>
            <a:ext cx="5544616" cy="210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研究目的：</a:t>
            </a:r>
            <a:endParaRPr lang="en-US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用来检测特定基因在胚胎发育时期的表达模式</a:t>
            </a:r>
            <a:endParaRPr lang="en-US" b="1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149080"/>
            <a:ext cx="4695238" cy="17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实验原理</a:t>
            </a:r>
            <a:endParaRPr lang="en-US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4695238" cy="17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013176"/>
            <a:ext cx="39338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3789040"/>
            <a:ext cx="38481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581128"/>
            <a:ext cx="10477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接箭头连接符 8"/>
          <p:cNvCxnSpPr/>
          <p:nvPr/>
        </p:nvCxnSpPr>
        <p:spPr>
          <a:xfrm>
            <a:off x="1619672" y="5085184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5877272"/>
            <a:ext cx="14954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724128" y="3789040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mRNA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5373216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Dig 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标记的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RNA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探针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609329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6600CC"/>
                </a:solidFill>
              </a:rPr>
              <a:t>显色反应</a:t>
            </a:r>
            <a:endParaRPr lang="en-US" sz="2400" b="1" dirty="0">
              <a:solidFill>
                <a:srgbClr val="66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6093296"/>
            <a:ext cx="1441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BCIP+NBT</a:t>
            </a:r>
            <a:endParaRPr lang="en-US" sz="2400" b="1" dirty="0">
              <a:solidFill>
                <a:srgbClr val="6600CC"/>
              </a:solidFill>
            </a:endParaRPr>
          </a:p>
        </p:txBody>
      </p:sp>
      <p:sp>
        <p:nvSpPr>
          <p:cNvPr id="15" name="太阳形 14"/>
          <p:cNvSpPr/>
          <p:nvPr/>
        </p:nvSpPr>
        <p:spPr>
          <a:xfrm>
            <a:off x="7164288" y="6021288"/>
            <a:ext cx="1584176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实验组成部分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PCR </a:t>
            </a:r>
            <a:r>
              <a:rPr lang="zh-CN" altLang="en-US" b="1" dirty="0" smtClean="0">
                <a:solidFill>
                  <a:srgbClr val="002060"/>
                </a:solidFill>
              </a:rPr>
              <a:t>基因克隆</a:t>
            </a: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</a:rPr>
              <a:t>——</a:t>
            </a:r>
            <a:r>
              <a:rPr lang="en-US" altLang="zh-CN" b="1" dirty="0" smtClean="0">
                <a:solidFill>
                  <a:srgbClr val="002060"/>
                </a:solidFill>
              </a:rPr>
              <a:t>T</a:t>
            </a:r>
            <a:r>
              <a:rPr lang="zh-CN" altLang="en-US" b="1" dirty="0" smtClean="0">
                <a:solidFill>
                  <a:srgbClr val="002060"/>
                </a:solidFill>
              </a:rPr>
              <a:t>载体</a:t>
            </a: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</a:rPr>
              <a:t>——</a:t>
            </a:r>
            <a:r>
              <a:rPr lang="zh-CN" altLang="en-US" b="1" dirty="0" smtClean="0">
                <a:solidFill>
                  <a:srgbClr val="002060"/>
                </a:solidFill>
              </a:rPr>
              <a:t>酶切线性化</a:t>
            </a: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</a:rPr>
              <a:t>——</a:t>
            </a:r>
            <a:r>
              <a:rPr lang="zh-CN" altLang="en-US" b="1" dirty="0" smtClean="0">
                <a:solidFill>
                  <a:srgbClr val="002060"/>
                </a:solidFill>
              </a:rPr>
              <a:t>体外转录合成探针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9984" t="18896" r="25131" b="7295"/>
          <a:stretch>
            <a:fillRect/>
          </a:stretch>
        </p:blipFill>
        <p:spPr>
          <a:xfrm>
            <a:off x="1979712" y="2852936"/>
            <a:ext cx="4807354" cy="345509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实验组成部分</a:t>
            </a:r>
            <a:endParaRPr lang="en-US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</a:rPr>
              <a:t>Dig </a:t>
            </a: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</a:rPr>
              <a:t>标记的</a:t>
            </a:r>
            <a:r>
              <a:rPr lang="en-US" altLang="zh-CN" b="1" dirty="0" smtClean="0">
                <a:solidFill>
                  <a:schemeClr val="accent2">
                    <a:lumMod val="50000"/>
                  </a:schemeClr>
                </a:solidFill>
              </a:rPr>
              <a:t>RNA </a:t>
            </a: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</a:rPr>
              <a:t>探针的制备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99592" y="2492895"/>
            <a:ext cx="7558608" cy="4298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43300" lvl="7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混匀后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37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黑体" pitchFamily="49" charset="-122"/>
              </a:rPr>
              <a:t>℃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.5小时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加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2ul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DNase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RNase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-free)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37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黑体" pitchFamily="49" charset="-122"/>
              </a:rPr>
              <a:t>℃ 20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分钟，消化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DNA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模板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加入1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 EDTA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pH8.0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）终止反应。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5656" y="2348880"/>
            <a:ext cx="6248400" cy="3241675"/>
            <a:chOff x="0" y="0"/>
            <a:chExt cx="3058" cy="2116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" y="3"/>
              <a:ext cx="3052" cy="2110"/>
              <a:chOff x="0" y="0"/>
              <a:chExt cx="3052" cy="2110"/>
            </a:xfrm>
          </p:grpSpPr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1958" cy="422"/>
                <a:chOff x="0" y="0"/>
                <a:chExt cx="1958" cy="422"/>
              </a:xfrm>
            </p:grpSpPr>
            <p:sp>
              <p:nvSpPr>
                <p:cNvPr id="37" name="Rectangle 38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 dirty="0"/>
                    <a:t>试剂及材料</a:t>
                  </a:r>
                </a:p>
                <a:p>
                  <a:pPr algn="just" eaLnBrk="0" hangingPunct="0"/>
                  <a:endParaRPr lang="en-US" sz="1800" b="0" dirty="0"/>
                </a:p>
              </p:txBody>
            </p:sp>
            <p:sp>
              <p:nvSpPr>
                <p:cNvPr id="3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1958" y="0"/>
                <a:ext cx="1094" cy="422"/>
                <a:chOff x="0" y="0"/>
                <a:chExt cx="1094" cy="422"/>
              </a:xfrm>
            </p:grpSpPr>
            <p:sp>
              <p:nvSpPr>
                <p:cNvPr id="35" name="Rectangle 39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体积（</a:t>
                  </a:r>
                  <a:r>
                    <a:rPr lang="en-US" sz="1800" b="0"/>
                    <a:t>20ul</a:t>
                  </a:r>
                  <a:r>
                    <a:rPr lang="zh-CN" altLang="en-US" sz="1800" b="0"/>
                    <a:t>）</a:t>
                  </a:r>
                </a:p>
              </p:txBody>
            </p:sp>
            <p:sp>
              <p:nvSpPr>
                <p:cNvPr id="36" name="Rectangle 5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0" y="422"/>
                <a:ext cx="1958" cy="422"/>
                <a:chOff x="0" y="0"/>
                <a:chExt cx="1958" cy="422"/>
              </a:xfrm>
            </p:grpSpPr>
            <p:sp>
              <p:nvSpPr>
                <p:cNvPr id="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 dirty="0"/>
                    <a:t>溶于</a:t>
                  </a:r>
                  <a:r>
                    <a:rPr lang="en-US" sz="1800" b="0" dirty="0"/>
                    <a:t>DEPC</a:t>
                  </a:r>
                  <a:r>
                    <a:rPr lang="zh-CN" altLang="en-US" sz="1800" b="0" dirty="0"/>
                    <a:t>处理水中的线性化质粒</a:t>
                  </a:r>
                </a:p>
                <a:p>
                  <a:pPr algn="just" eaLnBrk="0" hangingPunct="0"/>
                  <a:endParaRPr lang="en-US" sz="1800" b="0" dirty="0"/>
                </a:p>
              </p:txBody>
            </p:sp>
            <p:sp>
              <p:nvSpPr>
                <p:cNvPr id="34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2" name="Group 16"/>
              <p:cNvGrpSpPr>
                <a:grpSpLocks/>
              </p:cNvGrpSpPr>
              <p:nvPr/>
            </p:nvGrpSpPr>
            <p:grpSpPr bwMode="auto">
              <a:xfrm>
                <a:off x="1958" y="422"/>
                <a:ext cx="1094" cy="422"/>
                <a:chOff x="0" y="0"/>
                <a:chExt cx="1094" cy="422"/>
              </a:xfrm>
            </p:grpSpPr>
            <p:sp>
              <p:nvSpPr>
                <p:cNvPr id="31" name="Rectangle 41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/>
                    <a:t>&gt;1ug in 10ul </a:t>
                  </a:r>
                  <a:r>
                    <a:rPr lang="zh-CN" altLang="en-US" sz="1800" b="0"/>
                    <a:t>水中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32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3" name="Group 19"/>
              <p:cNvGrpSpPr>
                <a:grpSpLocks/>
              </p:cNvGrpSpPr>
              <p:nvPr/>
            </p:nvGrpSpPr>
            <p:grpSpPr bwMode="auto">
              <a:xfrm>
                <a:off x="0" y="844"/>
                <a:ext cx="1958" cy="422"/>
                <a:chOff x="0" y="0"/>
                <a:chExt cx="1958" cy="422"/>
              </a:xfrm>
            </p:grpSpPr>
            <p:sp>
              <p:nvSpPr>
                <p:cNvPr id="29" name="Rectangle 42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含</a:t>
                  </a:r>
                  <a:r>
                    <a:rPr lang="en-US" sz="1800" b="0"/>
                    <a:t>DIG</a:t>
                  </a:r>
                  <a:r>
                    <a:rPr lang="zh-CN" altLang="en-US" sz="1800" b="0"/>
                    <a:t>标记的</a:t>
                  </a:r>
                  <a:r>
                    <a:rPr lang="en-US" sz="1800" b="0"/>
                    <a:t>NTP Mix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30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>
                <a:off x="1958" y="844"/>
                <a:ext cx="1094" cy="422"/>
                <a:chOff x="0" y="0"/>
                <a:chExt cx="1094" cy="422"/>
              </a:xfrm>
            </p:grpSpPr>
            <p:sp>
              <p:nvSpPr>
                <p:cNvPr id="27" name="Rectangle 4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1</a:t>
                  </a:r>
                  <a:r>
                    <a:rPr lang="en-US" sz="1800" b="0"/>
                    <a:t>ul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28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5" name="Group 25"/>
              <p:cNvGrpSpPr>
                <a:grpSpLocks/>
              </p:cNvGrpSpPr>
              <p:nvPr/>
            </p:nvGrpSpPr>
            <p:grpSpPr bwMode="auto">
              <a:xfrm>
                <a:off x="0" y="1266"/>
                <a:ext cx="1958" cy="422"/>
                <a:chOff x="0" y="0"/>
                <a:chExt cx="1958" cy="422"/>
              </a:xfrm>
            </p:grpSpPr>
            <p:sp>
              <p:nvSpPr>
                <p:cNvPr id="25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转录缓冲液（10</a:t>
                  </a:r>
                  <a:r>
                    <a:rPr lang="en-US" sz="1800" b="0"/>
                    <a:t>×</a:t>
                  </a:r>
                  <a:r>
                    <a:rPr lang="zh-CN" altLang="en-US" sz="1800" b="0"/>
                    <a:t>）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26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6" name="Group 28"/>
              <p:cNvGrpSpPr>
                <a:grpSpLocks/>
              </p:cNvGrpSpPr>
              <p:nvPr/>
            </p:nvGrpSpPr>
            <p:grpSpPr bwMode="auto">
              <a:xfrm>
                <a:off x="1958" y="1266"/>
                <a:ext cx="1094" cy="422"/>
                <a:chOff x="0" y="0"/>
                <a:chExt cx="1094" cy="422"/>
              </a:xfrm>
            </p:grpSpPr>
            <p:sp>
              <p:nvSpPr>
                <p:cNvPr id="23" name="Rectangle 4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1</a:t>
                  </a:r>
                  <a:r>
                    <a:rPr lang="en-US" sz="1800" b="0"/>
                    <a:t>ul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24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0" y="1688"/>
                <a:ext cx="1958" cy="422"/>
                <a:chOff x="0" y="0"/>
                <a:chExt cx="1958" cy="422"/>
              </a:xfrm>
            </p:grpSpPr>
            <p:sp>
              <p:nvSpPr>
                <p:cNvPr id="21" name="Rectangle 4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sz="1800" b="0"/>
                    <a:t>RNA</a:t>
                  </a:r>
                  <a:r>
                    <a:rPr lang="zh-CN" altLang="en-US" sz="1800" b="0"/>
                    <a:t>聚合酶（</a:t>
                  </a:r>
                  <a:r>
                    <a:rPr lang="en-US" sz="1800" b="0"/>
                    <a:t>SP6</a:t>
                  </a:r>
                  <a:r>
                    <a:rPr lang="zh-CN" altLang="en-US" sz="1800" b="0"/>
                    <a:t>、</a:t>
                  </a:r>
                  <a:r>
                    <a:rPr lang="en-US" sz="1800" b="0"/>
                    <a:t>T7</a:t>
                  </a:r>
                  <a:r>
                    <a:rPr lang="zh-CN" altLang="en-US" sz="1800" b="0"/>
                    <a:t>或</a:t>
                  </a:r>
                  <a:r>
                    <a:rPr lang="en-US" sz="1800" b="0"/>
                    <a:t>T3</a:t>
                  </a:r>
                  <a:r>
                    <a:rPr lang="zh-CN" altLang="en-US" sz="1800" b="0"/>
                    <a:t>）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22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1958" y="1688"/>
                <a:ext cx="1094" cy="422"/>
                <a:chOff x="0" y="0"/>
                <a:chExt cx="1094" cy="422"/>
              </a:xfrm>
            </p:grpSpPr>
            <p:sp>
              <p:nvSpPr>
                <p:cNvPr id="19" name="Rectangle 4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4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zh-CN" altLang="en-US" sz="1800" b="0"/>
                    <a:t>1</a:t>
                  </a:r>
                  <a:r>
                    <a:rPr lang="en-US" sz="1800" b="0"/>
                    <a:t>ul</a:t>
                  </a:r>
                  <a:r>
                    <a:rPr lang="zh-CN" altLang="en-US" sz="1800" b="0"/>
                    <a:t>(20 U/μl)</a:t>
                  </a:r>
                </a:p>
                <a:p>
                  <a:pPr algn="just" eaLnBrk="0" hangingPunct="0"/>
                  <a:endParaRPr lang="en-US" sz="1800" b="0"/>
                </a:p>
              </p:txBody>
            </p:sp>
            <p:sp>
              <p:nvSpPr>
                <p:cNvPr id="20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422"/>
                </a:xfrm>
                <a:prstGeom prst="rect">
                  <a:avLst/>
                </a:prstGeom>
                <a:noFill/>
                <a:ln w="7" cmpd="sng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 b="0"/>
                </a:p>
              </p:txBody>
            </p:sp>
          </p:grpSp>
        </p:grp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0" y="0"/>
              <a:ext cx="3058" cy="2116"/>
            </a:xfrm>
            <a:prstGeom prst="rect">
              <a:avLst/>
            </a:prstGeom>
            <a:noFill/>
            <a:ln w="9525" cmpd="sng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zh-CN" altLang="en-US" sz="3600" b="1" dirty="0" smtClean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胚胎的固定和蛋白酶的消化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2852936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latin typeface="黑体" pitchFamily="49" charset="-122"/>
                <a:ea typeface="黑体" pitchFamily="49" charset="-122"/>
              </a:rPr>
              <a:t> 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4%PFA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固定胚胎，酒精梯度脱水后保存于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-20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度。</a:t>
            </a:r>
          </a:p>
          <a:p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   </a:t>
            </a:r>
            <a:endParaRPr lang="en-US" altLang="en-US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将保存于无水乙醇的胚胎经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9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0%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乙醇-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70%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乙醇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-50%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乙醇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-30%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乙醇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-DEPC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处理的水</a:t>
            </a:r>
            <a:r>
              <a:rPr lang="en-US" sz="2800" b="1" dirty="0" smtClean="0">
                <a:latin typeface="黑体" pitchFamily="49" charset="-122"/>
                <a:ea typeface="黑体" pitchFamily="49" charset="-122"/>
              </a:rPr>
              <a:t>-PBS</a:t>
            </a:r>
            <a:r>
              <a:rPr lang="en-US" altLang="en-US" sz="2800" b="1" dirty="0" smtClean="0">
                <a:latin typeface="黑体" pitchFamily="49" charset="-122"/>
                <a:ea typeface="黑体" pitchFamily="49" charset="-122"/>
              </a:rPr>
              <a:t>梯度水化</a:t>
            </a:r>
          </a:p>
          <a:p>
            <a:endParaRPr lang="en-US" sz="28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蛋白酶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K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消化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 </a:t>
            </a:r>
            <a:endParaRPr 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764704"/>
            <a:ext cx="3272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原位杂交步骤</a:t>
            </a:r>
            <a:endParaRPr lang="en-US" sz="4000" b="1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</a:rPr>
              <a:t>杂交</a:t>
            </a:r>
            <a:endParaRPr lang="en-US" altLang="zh-CN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）预杂交</a:t>
            </a:r>
            <a:endParaRPr lang="en-US" altLang="zh-CN" b="1" dirty="0" smtClean="0"/>
          </a:p>
          <a:p>
            <a:r>
              <a:rPr lang="zh-CN" altLang="en-US" b="1" dirty="0" smtClean="0"/>
              <a:t>（ 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）探针杂交</a:t>
            </a:r>
            <a:r>
              <a:rPr lang="en-US" altLang="zh-CN" b="1" dirty="0" smtClean="0"/>
              <a:t>+</a:t>
            </a:r>
            <a:r>
              <a:rPr lang="zh-CN" altLang="en-US" b="1" dirty="0" smtClean="0"/>
              <a:t>探针</a:t>
            </a:r>
            <a:endParaRPr lang="en-US" altLang="zh-CN" b="1" dirty="0" smtClean="0"/>
          </a:p>
          <a:p>
            <a:pPr>
              <a:buNone/>
            </a:pPr>
            <a:r>
              <a:rPr lang="en-US" b="1" dirty="0" smtClean="0"/>
              <a:t>60 </a:t>
            </a:r>
            <a:r>
              <a:rPr lang="en-US" altLang="zh-CN" b="1" dirty="0" smtClean="0">
                <a:latin typeface="宋体"/>
                <a:ea typeface="宋体"/>
              </a:rPr>
              <a:t>℃ 2-36h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</a:rPr>
              <a:t>回收探针和洗涤胚胎</a:t>
            </a:r>
            <a:endParaRPr lang="en-US" altLang="zh-CN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Group 5"/>
          <p:cNvGraphicFramePr>
            <a:graphicFrameLocks/>
          </p:cNvGraphicFramePr>
          <p:nvPr/>
        </p:nvGraphicFramePr>
        <p:xfrm>
          <a:off x="683567" y="1844824"/>
          <a:ext cx="7735690" cy="5543999"/>
        </p:xfrm>
        <a:graphic>
          <a:graphicData uri="http://schemas.openxmlformats.org/drawingml/2006/table">
            <a:tbl>
              <a:tblPr/>
              <a:tblGrid>
                <a:gridCol w="864476"/>
                <a:gridCol w="910787"/>
                <a:gridCol w="1327588"/>
                <a:gridCol w="1046291"/>
                <a:gridCol w="1656913"/>
                <a:gridCol w="783861"/>
                <a:gridCol w="1145774"/>
              </a:tblGrid>
              <a:tr h="988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杂交液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60°C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0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Wash1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5×SSC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50%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甲酰胺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0.5%SDS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0.05%Tween-20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 min×2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Wash2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2×SSC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50%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甲酰胺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0.4%SDS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0.05%Tween-20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min×2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8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Wash3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2×SSC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%Tween-20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min×2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8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Wash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2×SSC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%Tween-20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min×2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783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chemeClr val="accent2">
                    <a:lumMod val="50000"/>
                  </a:schemeClr>
                </a:solidFill>
              </a:rPr>
              <a:t>4、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DIG</a:t>
            </a:r>
            <a:r>
              <a:rPr lang="en-US" altLang="en-US" b="1" dirty="0" smtClean="0">
                <a:solidFill>
                  <a:schemeClr val="accent2">
                    <a:lumMod val="50000"/>
                  </a:schemeClr>
                </a:solidFill>
              </a:rPr>
              <a:t>抗体孵育</a:t>
            </a:r>
          </a:p>
          <a:p>
            <a:pPr>
              <a:buNone/>
            </a:pPr>
            <a:r>
              <a:rPr lang="en-US" altLang="en-US" b="1" dirty="0" smtClean="0"/>
              <a:t>加入MAB，6min。</a:t>
            </a:r>
          </a:p>
          <a:p>
            <a:pPr>
              <a:buNone/>
            </a:pPr>
            <a:r>
              <a:rPr lang="en-US" b="1" dirty="0" smtClean="0"/>
              <a:t>Blocking buffer 1hr</a:t>
            </a:r>
            <a:r>
              <a:rPr lang="en-US" altLang="en-US" b="1" dirty="0" smtClean="0"/>
              <a:t>；</a:t>
            </a:r>
          </a:p>
          <a:p>
            <a:pPr>
              <a:buNone/>
            </a:pPr>
            <a:r>
              <a:rPr lang="en-US" b="1" dirty="0" smtClean="0"/>
              <a:t>Antibody solution  </a:t>
            </a:r>
            <a:r>
              <a:rPr lang="en-US" altLang="en-US" b="1" dirty="0" smtClean="0"/>
              <a:t>（</a:t>
            </a:r>
            <a:r>
              <a:rPr lang="en-US" b="1" dirty="0" smtClean="0"/>
              <a:t>1: 2000</a:t>
            </a:r>
            <a:r>
              <a:rPr lang="en-US" altLang="en-US" b="1" dirty="0" smtClean="0"/>
              <a:t>稀释）4°C </a:t>
            </a:r>
            <a:r>
              <a:rPr lang="en-US" altLang="en-US" b="1" dirty="0" err="1" smtClean="0"/>
              <a:t>过夜</a:t>
            </a:r>
            <a:r>
              <a:rPr lang="en-US" altLang="en-US" b="1" dirty="0" smtClean="0"/>
              <a:t>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327</Words>
  <Application>Microsoft Office PowerPoint</Application>
  <PresentationFormat>全屏显示(4:3)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胚胎原位杂交检测基因的时空表达模式</vt:lpstr>
      <vt:lpstr>研究目的：</vt:lpstr>
      <vt:lpstr>实验原理</vt:lpstr>
      <vt:lpstr>实验组成部分</vt:lpstr>
      <vt:lpstr>实验组成部分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胚胎原位杂交检测基因的时空表达模式</dc:title>
  <dc:creator>lyj</dc:creator>
  <cp:lastModifiedBy>lyj</cp:lastModifiedBy>
  <cp:revision>13</cp:revision>
  <dcterms:created xsi:type="dcterms:W3CDTF">2014-09-03T07:57:47Z</dcterms:created>
  <dcterms:modified xsi:type="dcterms:W3CDTF">2014-09-03T12:42:08Z</dcterms:modified>
</cp:coreProperties>
</file>